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mv" ContentType="video/x-ms-wmv"/>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4"/>
  </p:sldMasterIdLst>
  <p:sldIdLst>
    <p:sldId id="257" r:id="rId5"/>
    <p:sldId id="271" r:id="rId6"/>
    <p:sldId id="273" r:id="rId7"/>
    <p:sldId id="274" r:id="rId8"/>
    <p:sldId id="268" r:id="rId9"/>
    <p:sldId id="275" r:id="rId10"/>
    <p:sldId id="269" r:id="rId11"/>
    <p:sldId id="27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FF66"/>
    <a:srgbClr val="344529"/>
    <a:srgbClr val="2B3922"/>
    <a:srgbClr val="2E3722"/>
    <a:srgbClr val="FCF7F1"/>
    <a:srgbClr val="B8D233"/>
    <a:srgbClr val="5CC6D6"/>
    <a:srgbClr val="F8D22F"/>
    <a:srgbClr val="F03F2B"/>
    <a:srgbClr val="3488A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3" autoAdjust="0"/>
    <p:restoredTop sz="94619" autoAdjust="0"/>
  </p:normalViewPr>
  <p:slideViewPr>
    <p:cSldViewPr snapToGrid="0">
      <p:cViewPr varScale="1">
        <p:scale>
          <a:sx n="72" d="100"/>
          <a:sy n="72" d="100"/>
        </p:scale>
        <p:origin x="642"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media/image1.jpeg>
</file>

<file path=ppt/media/image2.jpeg>
</file>

<file path=ppt/media/image3.png>
</file>

<file path=ppt/media/image4.png>
</file>

<file path=ppt/media/image5.png>
</file>

<file path=ppt/media/image6.png>
</file>

<file path=ppt/media/image7.png>
</file>

<file path=ppt/media/media1.wm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4/18/2022</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4147770102"/>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4/18/2022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153708790"/>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4/18/2022</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606071433"/>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4/18/2022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744672162"/>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4/18/2022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929960713"/>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4/18/2022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667413146"/>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4/18/2022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907247122"/>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4/18/2022</a:t>
            </a:fld>
            <a:endParaRPr lang="en-US" dirty="0"/>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dirty="0"/>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488602163"/>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4/18/2022</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dirty="0"/>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678223080"/>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4/18/2022</a:t>
            </a:fld>
            <a:endParaRPr lang="en-US" dirty="0"/>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811577630"/>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65" r:id="rId5"/>
    <p:sldLayoutId id="2147483671" r:id="rId6"/>
    <p:sldLayoutId id="2147483672" r:id="rId7"/>
    <p:sldLayoutId id="2147483662" r:id="rId8"/>
    <p:sldLayoutId id="2147483663" r:id="rId9"/>
  </p:sldLayoutIdLst>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hf sldNum="0" hdr="0" ftr="0" dt="0"/>
  <p:txStyles>
    <p:title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wmv"/><Relationship Id="rId1" Type="http://schemas.microsoft.com/office/2007/relationships/media" Target="../media/media1.wmv"/><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indextest.html" TargetMode="External"/><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hyperlink" Target="https://youtu.be/Ongc4EVqRjo" TargetMode="External"/><Relationship Id="rId2" Type="http://schemas.openxmlformats.org/officeDocument/2006/relationships/hyperlink" Target="https://coderslegacy.com/python/python-pygame-tutorial/"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bstract image">
            <a:extLst>
              <a:ext uri="{FF2B5EF4-FFF2-40B4-BE49-F238E27FC236}">
                <a16:creationId xmlns:a16="http://schemas.microsoft.com/office/drawing/2014/main" id="{8045422F-7258-40AC-BD2E-2469AA448922}"/>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20" y="10"/>
            <a:ext cx="12191980" cy="6857990"/>
          </a:xfrm>
          <a:prstGeom prst="rect">
            <a:avLst/>
          </a:prstGeom>
        </p:spPr>
      </p:pic>
      <p:sp>
        <p:nvSpPr>
          <p:cNvPr id="82" name="Rectangle 81">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5067" y="1808532"/>
            <a:ext cx="5452527" cy="3240936"/>
          </a:xfrm>
          <a:prstGeom prst="rect">
            <a:avLst/>
          </a:prstGeom>
          <a:solidFill>
            <a:schemeClr val="bg1">
              <a:lumMod val="75000"/>
              <a:lumOff val="25000"/>
            </a:schemeClr>
          </a:solidFill>
          <a:ln w="6350" cap="sq" cmpd="sng" algn="ctr">
            <a:noFill/>
            <a:prstDash val="solid"/>
            <a:miter lim="800000"/>
          </a:ln>
          <a:effectLst/>
        </p:spPr>
      </p:sp>
      <p:sp>
        <p:nvSpPr>
          <p:cNvPr id="84" name="Rectangle 83">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61010" y="1975104"/>
            <a:ext cx="5120640" cy="2907792"/>
          </a:xfrm>
          <a:prstGeom prst="rect">
            <a:avLst/>
          </a:prstGeom>
          <a:noFill/>
          <a:ln w="6350" cap="sq" cmpd="sng" algn="ctr">
            <a:solidFill>
              <a:schemeClr val="tx1"/>
            </a:solidFill>
            <a:prstDash val="solid"/>
            <a:miter lim="800000"/>
          </a:ln>
          <a:effectLst>
            <a:softEdge rad="0"/>
          </a:effectLst>
        </p:spPr>
      </p:sp>
      <p:sp>
        <p:nvSpPr>
          <p:cNvPr id="2" name="Titl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a:normAutofit/>
          </a:bodyPr>
          <a:lstStyle/>
          <a:p>
            <a:r>
              <a:rPr lang="en-US" sz="4400" dirty="0">
                <a:solidFill>
                  <a:schemeClr val="tx1"/>
                </a:solidFill>
              </a:rPr>
              <a:t>PIXEL PLATFORMER</a:t>
            </a:r>
          </a:p>
        </p:txBody>
      </p:sp>
      <p:sp>
        <p:nvSpPr>
          <p:cNvPr id="3" name="Subtitl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a:normAutofit/>
          </a:bodyPr>
          <a:lstStyle/>
          <a:p>
            <a:pPr>
              <a:spcAft>
                <a:spcPts val="600"/>
              </a:spcAft>
            </a:pPr>
            <a:r>
              <a:rPr lang="en-US" dirty="0">
                <a:solidFill>
                  <a:schemeClr val="tx1"/>
                </a:solidFill>
              </a:rPr>
              <a:t>066-Sudesh Rajbhar</a:t>
            </a:r>
          </a:p>
        </p:txBody>
      </p:sp>
    </p:spTree>
    <p:extLst>
      <p:ext uri="{BB962C8B-B14F-4D97-AF65-F5344CB8AC3E}">
        <p14:creationId xmlns:p14="http://schemas.microsoft.com/office/powerpoint/2010/main" val="258428075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844CC9B-697C-479A-AE1C-8FF4ED5656C4}"/>
              </a:ext>
            </a:extLst>
          </p:cNvPr>
          <p:cNvSpPr>
            <a:spLocks noGrp="1"/>
          </p:cNvSpPr>
          <p:nvPr>
            <p:ph sz="half" idx="1"/>
          </p:nvPr>
        </p:nvSpPr>
        <p:spPr>
          <a:xfrm>
            <a:off x="1066800" y="689113"/>
            <a:ext cx="4663440" cy="5163047"/>
          </a:xfrm>
          <a:ln>
            <a:solidFill>
              <a:schemeClr val="tx1"/>
            </a:solidFill>
          </a:ln>
        </p:spPr>
        <p:txBody>
          <a:bodyPr>
            <a:normAutofit/>
          </a:bodyPr>
          <a:lstStyle/>
          <a:p>
            <a:pPr>
              <a:buFont typeface="Wingdings" panose="05000000000000000000" pitchFamily="2" charset="2"/>
              <a:buChar char="q"/>
            </a:pPr>
            <a:r>
              <a:rPr lang="en-US" sz="2800" b="1" u="sng" dirty="0">
                <a:latin typeface="Times New Roman" panose="02020603050405020304" pitchFamily="18" charset="0"/>
                <a:cs typeface="Times New Roman" panose="02020603050405020304" pitchFamily="18" charset="0"/>
              </a:rPr>
              <a:t>INTRODUCTION</a:t>
            </a:r>
            <a:r>
              <a:rPr lang="en-US" sz="2800" b="1" dirty="0">
                <a:latin typeface="Times New Roman" panose="02020603050405020304" pitchFamily="18" charset="0"/>
                <a:cs typeface="Times New Roman" panose="02020603050405020304" pitchFamily="18" charset="0"/>
              </a:rPr>
              <a:t>:-</a:t>
            </a:r>
          </a:p>
          <a:p>
            <a:pPr marL="0" indent="0">
              <a:buNone/>
            </a:pPr>
            <a:endParaRPr lang="en-IN" b="1" dirty="0">
              <a:solidFill>
                <a:srgbClr val="000000"/>
              </a:solidFill>
              <a:effectLst/>
              <a:latin typeface="Times New Roman" panose="02020603050405020304" pitchFamily="18" charset="0"/>
              <a:ea typeface="typonine sans regular"/>
              <a:cs typeface="Times New Roman" panose="02020603050405020304" pitchFamily="18" charset="0"/>
            </a:endParaRPr>
          </a:p>
          <a:p>
            <a:r>
              <a:rPr lang="en-IN" b="1" dirty="0">
                <a:solidFill>
                  <a:srgbClr val="000000"/>
                </a:solidFill>
                <a:effectLst/>
                <a:latin typeface="Times New Roman" panose="02020603050405020304" pitchFamily="18" charset="0"/>
                <a:ea typeface="typonine sans regular"/>
                <a:cs typeface="Times New Roman" panose="02020603050405020304" pitchFamily="18" charset="0"/>
              </a:rPr>
              <a:t>Platform games</a:t>
            </a:r>
            <a:r>
              <a:rPr lang="en-IN" dirty="0">
                <a:solidFill>
                  <a:srgbClr val="000000"/>
                </a:solidFill>
                <a:effectLst/>
                <a:latin typeface="Times New Roman" panose="02020603050405020304" pitchFamily="18" charset="0"/>
                <a:ea typeface="typonine sans regular"/>
                <a:cs typeface="Times New Roman" panose="02020603050405020304" pitchFamily="18" charset="0"/>
              </a:rPr>
              <a:t> (often simplified as </a:t>
            </a:r>
            <a:r>
              <a:rPr lang="en-IN" b="1" dirty="0">
                <a:solidFill>
                  <a:srgbClr val="000000"/>
                </a:solidFill>
                <a:effectLst/>
                <a:latin typeface="Times New Roman" panose="02020603050405020304" pitchFamily="18" charset="0"/>
                <a:ea typeface="typonine sans regular"/>
                <a:cs typeface="Times New Roman" panose="02020603050405020304" pitchFamily="18" charset="0"/>
              </a:rPr>
              <a:t>platformer</a:t>
            </a:r>
            <a:r>
              <a:rPr lang="en-IN" dirty="0">
                <a:solidFill>
                  <a:srgbClr val="000000"/>
                </a:solidFill>
                <a:effectLst/>
                <a:latin typeface="Times New Roman" panose="02020603050405020304" pitchFamily="18" charset="0"/>
                <a:ea typeface="typonine sans regular"/>
                <a:cs typeface="Times New Roman" panose="02020603050405020304" pitchFamily="18" charset="0"/>
              </a:rPr>
              <a:t> or </a:t>
            </a:r>
            <a:r>
              <a:rPr lang="en-IN" b="1" dirty="0">
                <a:solidFill>
                  <a:srgbClr val="000000"/>
                </a:solidFill>
                <a:effectLst/>
                <a:latin typeface="Times New Roman" panose="02020603050405020304" pitchFamily="18" charset="0"/>
                <a:ea typeface="typonine sans regular"/>
                <a:cs typeface="Times New Roman" panose="02020603050405020304" pitchFamily="18" charset="0"/>
              </a:rPr>
              <a:t>jump 'n' run</a:t>
            </a:r>
            <a:r>
              <a:rPr lang="en-IN" dirty="0">
                <a:solidFill>
                  <a:srgbClr val="000000"/>
                </a:solidFill>
                <a:effectLst/>
                <a:latin typeface="Times New Roman" panose="02020603050405020304" pitchFamily="18" charset="0"/>
                <a:ea typeface="typonine sans regular"/>
                <a:cs typeface="Times New Roman" panose="02020603050405020304" pitchFamily="18" charset="0"/>
              </a:rPr>
              <a:t>) is a video game genre and subgenre of action games in which the core objective is to move the player character between points in a rendered environment. </a:t>
            </a:r>
            <a:endParaRPr lang="en-IN" dirty="0">
              <a:effectLst/>
              <a:latin typeface="Times New Roman" panose="02020603050405020304" pitchFamily="18" charset="0"/>
              <a:ea typeface="Calibri" panose="020F0502020204030204" pitchFamily="34" charset="0"/>
              <a:cs typeface="Times New Roman" panose="02020603050405020304" pitchFamily="18" charset="0"/>
            </a:endParaRPr>
          </a:p>
          <a:p>
            <a:r>
              <a:rPr lang="en-IN" dirty="0">
                <a:solidFill>
                  <a:srgbClr val="000000"/>
                </a:solidFill>
                <a:effectLst/>
                <a:latin typeface="Times New Roman" panose="02020603050405020304" pitchFamily="18" charset="0"/>
                <a:ea typeface="typonine sans regular"/>
                <a:cs typeface="Times New Roman" panose="02020603050405020304" pitchFamily="18" charset="0"/>
              </a:rPr>
              <a:t>The most common unifying element of games of this genre is the ability to jump. </a:t>
            </a:r>
            <a:endParaRPr lang="en-IN" dirty="0">
              <a:effectLst/>
              <a:latin typeface="Times New Roman" panose="02020603050405020304" pitchFamily="18" charset="0"/>
              <a:ea typeface="Calibri" panose="020F0502020204030204" pitchFamily="34" charset="0"/>
              <a:cs typeface="Times New Roman" panose="02020603050405020304" pitchFamily="18" charset="0"/>
            </a:endParaRPr>
          </a:p>
          <a:p>
            <a:pPr marL="0" indent="0">
              <a:buNone/>
            </a:pPr>
            <a:endParaRPr lang="en-IN" dirty="0">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084FB1E8-1CB9-436A-967E-7CA15ECF9412}"/>
              </a:ext>
            </a:extLst>
          </p:cNvPr>
          <p:cNvSpPr>
            <a:spLocks noGrp="1"/>
          </p:cNvSpPr>
          <p:nvPr>
            <p:ph sz="half" idx="2"/>
          </p:nvPr>
        </p:nvSpPr>
        <p:spPr>
          <a:xfrm>
            <a:off x="6308035" y="689113"/>
            <a:ext cx="4817165" cy="5163047"/>
          </a:xfrm>
          <a:ln>
            <a:solidFill>
              <a:schemeClr val="tx1"/>
            </a:solidFill>
          </a:ln>
        </p:spPr>
        <p:txBody>
          <a:bodyPr>
            <a:normAutofit/>
          </a:bodyPr>
          <a:lstStyle/>
          <a:p>
            <a:pPr>
              <a:buFont typeface="Wingdings" panose="05000000000000000000" pitchFamily="2" charset="2"/>
              <a:buChar char="q"/>
            </a:pPr>
            <a:r>
              <a:rPr lang="en-IN" sz="2800" b="1" u="sng" dirty="0">
                <a:latin typeface="Times New Roman" panose="02020603050405020304" pitchFamily="18" charset="0"/>
                <a:ea typeface="typonine sans regular"/>
                <a:cs typeface="Times New Roman" panose="02020603050405020304" pitchFamily="18" charset="0"/>
              </a:rPr>
              <a:t>LANGUAGE</a:t>
            </a:r>
            <a:r>
              <a:rPr lang="en-IN" sz="2800" dirty="0">
                <a:effectLst/>
                <a:latin typeface="Times New Roman" panose="02020603050405020304" pitchFamily="18" charset="0"/>
                <a:ea typeface="typonine sans regular"/>
                <a:cs typeface="Times New Roman" panose="02020603050405020304" pitchFamily="18" charset="0"/>
              </a:rPr>
              <a:t> :-</a:t>
            </a:r>
          </a:p>
          <a:p>
            <a:pPr marL="0" indent="0">
              <a:buNone/>
            </a:pPr>
            <a:endParaRPr lang="en-IN" sz="28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90000"/>
              </a:lnSpc>
              <a:spcBef>
                <a:spcPts val="1000"/>
              </a:spcBef>
              <a:spcAft>
                <a:spcPts val="800"/>
              </a:spcAft>
            </a:pPr>
            <a:r>
              <a:rPr lang="en-IN" dirty="0">
                <a:solidFill>
                  <a:srgbClr val="000000"/>
                </a:solidFill>
                <a:effectLst/>
                <a:latin typeface="Times New Roman" panose="02020603050405020304" pitchFamily="18" charset="0"/>
                <a:ea typeface="typonine sans regular"/>
                <a:cs typeface="Times New Roman" panose="02020603050405020304" pitchFamily="18" charset="0"/>
              </a:rPr>
              <a:t>This game is developed using python. </a:t>
            </a:r>
            <a:endParaRPr lang="en-IN"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90000"/>
              </a:lnSpc>
              <a:spcBef>
                <a:spcPts val="1000"/>
              </a:spcBef>
              <a:spcAft>
                <a:spcPts val="800"/>
              </a:spcAft>
            </a:pPr>
            <a:r>
              <a:rPr lang="en-IN" dirty="0">
                <a:solidFill>
                  <a:srgbClr val="000000"/>
                </a:solidFill>
                <a:effectLst/>
                <a:latin typeface="Times New Roman" panose="02020603050405020304" pitchFamily="18" charset="0"/>
                <a:ea typeface="typonine sans regular"/>
                <a:cs typeface="Times New Roman" panose="02020603050405020304" pitchFamily="18" charset="0"/>
              </a:rPr>
              <a:t>There are various frameworks which help in developing games like Pygame. </a:t>
            </a:r>
            <a:endParaRPr lang="en-IN"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90000"/>
              </a:lnSpc>
              <a:spcBef>
                <a:spcPts val="1000"/>
              </a:spcBef>
              <a:spcAft>
                <a:spcPts val="800"/>
              </a:spcAft>
            </a:pPr>
            <a:r>
              <a:rPr lang="en-IN" dirty="0">
                <a:solidFill>
                  <a:srgbClr val="000000"/>
                </a:solidFill>
                <a:effectLst/>
                <a:latin typeface="Times New Roman" panose="02020603050405020304" pitchFamily="18" charset="0"/>
                <a:ea typeface="typonine sans regular"/>
                <a:cs typeface="Times New Roman" panose="02020603050405020304" pitchFamily="18" charset="0"/>
              </a:rPr>
              <a:t>In this game, we have used Pygame framework. We have a character/pixel in the game, and he must cross all the obstacles in the way using the arrow keys. </a:t>
            </a:r>
            <a:endParaRPr lang="en-IN" dirty="0">
              <a:effectLst/>
              <a:latin typeface="Times New Roman" panose="02020603050405020304" pitchFamily="18" charset="0"/>
              <a:ea typeface="Calibri" panose="020F0502020204030204" pitchFamily="34" charset="0"/>
              <a:cs typeface="Times New Roman" panose="02020603050405020304" pitchFamily="18" charset="0"/>
            </a:endParaRPr>
          </a:p>
          <a:p>
            <a:r>
              <a:rPr lang="en-IN" dirty="0">
                <a:solidFill>
                  <a:srgbClr val="000000"/>
                </a:solidFill>
                <a:effectLst/>
                <a:latin typeface="Times New Roman" panose="02020603050405020304" pitchFamily="18" charset="0"/>
                <a:ea typeface="typonine sans regular"/>
                <a:cs typeface="Times New Roman" panose="02020603050405020304" pitchFamily="18" charset="0"/>
              </a:rPr>
              <a:t>The player has the control of the character, but the obstacles cannot be controlled by the player. We have used arrow keys to move the character back and forth and jump when necessary</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96355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animEffect transition="in" filter="fade">
                                      <p:cBhvr>
                                        <p:cTn id="7" dur="500"/>
                                        <p:tgtEl>
                                          <p:spTgt spid="3">
                                            <p:bg/>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
                                            <p:bg/>
                                          </p:spTgt>
                                        </p:tgtEl>
                                        <p:attrNameLst>
                                          <p:attrName>style.visibility</p:attrName>
                                        </p:attrNameLst>
                                      </p:cBhvr>
                                      <p:to>
                                        <p:strVal val="visible"/>
                                      </p:to>
                                    </p:set>
                                    <p:animEffect transition="in" filter="fade">
                                      <p:cBhvr>
                                        <p:cTn id="27" dur="500"/>
                                        <p:tgtEl>
                                          <p:spTgt spid="4">
                                            <p:bg/>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4">
                                            <p:txEl>
                                              <p:pRg st="0" end="0"/>
                                            </p:txEl>
                                          </p:spTgt>
                                        </p:tgtEl>
                                        <p:attrNameLst>
                                          <p:attrName>style.visibility</p:attrName>
                                        </p:attrNameLst>
                                      </p:cBhvr>
                                      <p:to>
                                        <p:strVal val="visible"/>
                                      </p:to>
                                    </p:set>
                                    <p:animEffect transition="in" filter="fade">
                                      <p:cBhvr>
                                        <p:cTn id="32" dur="500"/>
                                        <p:tgtEl>
                                          <p:spTgt spid="4">
                                            <p:txEl>
                                              <p:pRg st="0" end="0"/>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4">
                                            <p:txEl>
                                              <p:pRg st="2" end="2"/>
                                            </p:txEl>
                                          </p:spTgt>
                                        </p:tgtEl>
                                        <p:attrNameLst>
                                          <p:attrName>style.visibility</p:attrName>
                                        </p:attrNameLst>
                                      </p:cBhvr>
                                      <p:to>
                                        <p:strVal val="visible"/>
                                      </p:to>
                                    </p:set>
                                    <p:animEffect transition="in" filter="fade">
                                      <p:cBhvr>
                                        <p:cTn id="37" dur="500"/>
                                        <p:tgtEl>
                                          <p:spTgt spid="4">
                                            <p:txEl>
                                              <p:pRg st="2" end="2"/>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4">
                                            <p:txEl>
                                              <p:pRg st="3" end="3"/>
                                            </p:txEl>
                                          </p:spTgt>
                                        </p:tgtEl>
                                        <p:attrNameLst>
                                          <p:attrName>style.visibility</p:attrName>
                                        </p:attrNameLst>
                                      </p:cBhvr>
                                      <p:to>
                                        <p:strVal val="visible"/>
                                      </p:to>
                                    </p:set>
                                    <p:animEffect transition="in" filter="fade">
                                      <p:cBhvr>
                                        <p:cTn id="42" dur="500"/>
                                        <p:tgtEl>
                                          <p:spTgt spid="4">
                                            <p:txEl>
                                              <p:pRg st="3" end="3"/>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4">
                                            <p:txEl>
                                              <p:pRg st="4" end="4"/>
                                            </p:txEl>
                                          </p:spTgt>
                                        </p:tgtEl>
                                        <p:attrNameLst>
                                          <p:attrName>style.visibility</p:attrName>
                                        </p:attrNameLst>
                                      </p:cBhvr>
                                      <p:to>
                                        <p:strVal val="visible"/>
                                      </p:to>
                                    </p:set>
                                    <p:animEffect transition="in" filter="fade">
                                      <p:cBhvr>
                                        <p:cTn id="47" dur="500"/>
                                        <p:tgtEl>
                                          <p:spTgt spid="4">
                                            <p:txEl>
                                              <p:pRg st="4" end="4"/>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4">
                                            <p:txEl>
                                              <p:pRg st="5" end="5"/>
                                            </p:txEl>
                                          </p:spTgt>
                                        </p:tgtEl>
                                        <p:attrNameLst>
                                          <p:attrName>style.visibility</p:attrName>
                                        </p:attrNameLst>
                                      </p:cBhvr>
                                      <p:to>
                                        <p:strVal val="visible"/>
                                      </p:to>
                                    </p:set>
                                    <p:animEffect transition="in" filter="fade">
                                      <p:cBhvr>
                                        <p:cTn id="52" dur="500"/>
                                        <p:tgtEl>
                                          <p:spTgt spid="4">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P spid="4" grpId="0" build="p"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95C901-C666-43A2-A876-2E1C70F176D9}"/>
              </a:ext>
            </a:extLst>
          </p:cNvPr>
          <p:cNvSpPr>
            <a:spLocks noGrp="1"/>
          </p:cNvSpPr>
          <p:nvPr>
            <p:ph type="title"/>
          </p:nvPr>
        </p:nvSpPr>
        <p:spPr>
          <a:xfrm>
            <a:off x="1066800" y="642594"/>
            <a:ext cx="10058400" cy="709128"/>
          </a:xfrm>
          <a:ln>
            <a:solidFill>
              <a:schemeClr val="tx1"/>
            </a:solidFill>
          </a:ln>
        </p:spPr>
        <p:txBody>
          <a:bodyPr/>
          <a:lstStyle/>
          <a:p>
            <a:pPr marL="571500" indent="-571500">
              <a:buFont typeface="Wingdings" panose="05000000000000000000" pitchFamily="2" charset="2"/>
              <a:buChar char="q"/>
            </a:pPr>
            <a:r>
              <a:rPr lang="en-US" sz="2800" u="sng" dirty="0">
                <a:latin typeface="Times New Roman" panose="02020603050405020304" pitchFamily="18" charset="0"/>
                <a:cs typeface="Times New Roman" panose="02020603050405020304" pitchFamily="18" charset="0"/>
              </a:rPr>
              <a:t>PYGAME MODULE</a:t>
            </a:r>
            <a:r>
              <a:rPr lang="en-US" dirty="0">
                <a:latin typeface="Times New Roman" panose="02020603050405020304" pitchFamily="18" charset="0"/>
                <a:cs typeface="Times New Roman" panose="02020603050405020304" pitchFamily="18" charset="0"/>
              </a:rPr>
              <a:t>:-</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204A92A0-EAC5-43CF-B110-B92CE41C44C0}"/>
              </a:ext>
            </a:extLst>
          </p:cNvPr>
          <p:cNvSpPr>
            <a:spLocks noGrp="1"/>
          </p:cNvSpPr>
          <p:nvPr>
            <p:ph sz="half" idx="1"/>
          </p:nvPr>
        </p:nvSpPr>
        <p:spPr>
          <a:xfrm>
            <a:off x="1066799" y="1722783"/>
            <a:ext cx="7109791" cy="4094921"/>
          </a:xfrm>
          <a:ln>
            <a:solidFill>
              <a:schemeClr val="tx1"/>
            </a:solidFill>
          </a:ln>
        </p:spPr>
        <p:txBody>
          <a:bodyPr>
            <a:noAutofit/>
          </a:bodyPr>
          <a:lstStyle/>
          <a:p>
            <a:pPr>
              <a:lnSpc>
                <a:spcPct val="106000"/>
              </a:lnSpc>
              <a:spcAft>
                <a:spcPts val="800"/>
              </a:spcAft>
            </a:pPr>
            <a:r>
              <a:rPr lang="en-IN" dirty="0">
                <a:solidFill>
                  <a:srgbClr val="000000"/>
                </a:solidFill>
                <a:effectLst/>
                <a:latin typeface="Times New Roman" panose="02020603050405020304" pitchFamily="18" charset="0"/>
                <a:ea typeface="typonine sans regular"/>
                <a:cs typeface="Times New Roman" panose="02020603050405020304" pitchFamily="18" charset="0"/>
              </a:rPr>
              <a:t>Pygame is a cross-platform set of Python modules designed for writing video games. It includes computer graphics and sound libraries designed to be used with the Python programming language. </a:t>
            </a:r>
            <a:endParaRPr lang="en-IN"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6000"/>
              </a:lnSpc>
              <a:spcAft>
                <a:spcPts val="800"/>
              </a:spcAft>
            </a:pPr>
            <a:r>
              <a:rPr lang="en-IN" dirty="0">
                <a:solidFill>
                  <a:srgbClr val="000000"/>
                </a:solidFill>
                <a:effectLst/>
                <a:latin typeface="Times New Roman" panose="02020603050405020304" pitchFamily="18" charset="0"/>
                <a:ea typeface="typonine sans regular"/>
                <a:cs typeface="Times New Roman" panose="02020603050405020304" pitchFamily="18" charset="0"/>
              </a:rPr>
              <a:t>There is basic formula from classical mechanics to make an object jump. </a:t>
            </a:r>
            <a:endParaRPr lang="en-IN"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6000"/>
              </a:lnSpc>
              <a:spcAft>
                <a:spcPts val="800"/>
              </a:spcAft>
            </a:pPr>
            <a:r>
              <a:rPr lang="en-IN" b="1" dirty="0">
                <a:solidFill>
                  <a:srgbClr val="000000"/>
                </a:solidFill>
                <a:effectLst/>
                <a:latin typeface="Times New Roman" panose="02020603050405020304" pitchFamily="18" charset="0"/>
                <a:ea typeface="typonine sans regular"/>
                <a:cs typeface="Times New Roman" panose="02020603050405020304" pitchFamily="18" charset="0"/>
              </a:rPr>
              <a:t>F = 1/2 * m * v^2</a:t>
            </a:r>
            <a:r>
              <a:rPr lang="en-IN" dirty="0">
                <a:solidFill>
                  <a:srgbClr val="000000"/>
                </a:solidFill>
                <a:effectLst/>
                <a:latin typeface="Times New Roman" panose="02020603050405020304" pitchFamily="18" charset="0"/>
                <a:ea typeface="typonine sans regular"/>
                <a:cs typeface="Times New Roman" panose="02020603050405020304" pitchFamily="18" charset="0"/>
              </a:rPr>
              <a:t> </a:t>
            </a:r>
            <a:endParaRPr lang="en-IN"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6000"/>
              </a:lnSpc>
              <a:spcAft>
                <a:spcPts val="800"/>
              </a:spcAft>
            </a:pPr>
            <a:r>
              <a:rPr lang="en-IN" dirty="0">
                <a:solidFill>
                  <a:srgbClr val="000000"/>
                </a:solidFill>
                <a:effectLst/>
                <a:latin typeface="Times New Roman" panose="02020603050405020304" pitchFamily="18" charset="0"/>
                <a:ea typeface="typonine sans regular"/>
                <a:cs typeface="Times New Roman" panose="02020603050405020304" pitchFamily="18" charset="0"/>
              </a:rPr>
              <a:t>Where F is the force up/down, m is the mass of the object and v is the velocity. The velocity goes down over time because when the object jumps the velocity will not increase more in this simulation.</a:t>
            </a:r>
            <a:endParaRPr lang="en-IN"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6000"/>
              </a:lnSpc>
              <a:spcAft>
                <a:spcPts val="800"/>
              </a:spcAft>
            </a:pPr>
            <a:r>
              <a:rPr lang="en-IN" dirty="0">
                <a:solidFill>
                  <a:srgbClr val="000000"/>
                </a:solidFill>
                <a:effectLst/>
                <a:latin typeface="Times New Roman" panose="02020603050405020304" pitchFamily="18" charset="0"/>
                <a:ea typeface="typonine sans regular"/>
                <a:cs typeface="Times New Roman" panose="02020603050405020304" pitchFamily="18" charset="0"/>
              </a:rPr>
              <a:t> When object reaches the ground, the jump ends. If is jump variable is True or False it indicates object is jumping or not. If is jump is True, object position will be updated according to the above formula.</a:t>
            </a:r>
            <a:endParaRPr lang="en-IN"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p:txBody>
      </p:sp>
      <p:pic>
        <p:nvPicPr>
          <p:cNvPr id="5" name="image2.png" descr="PyGame Celebrates 20 Years By Releasing PyGame 2.0 | Hackaday">
            <a:extLst>
              <a:ext uri="{FF2B5EF4-FFF2-40B4-BE49-F238E27FC236}">
                <a16:creationId xmlns:a16="http://schemas.microsoft.com/office/drawing/2014/main" id="{6A2A8F83-268E-4D11-8675-5CA1361C6FBD}"/>
              </a:ext>
            </a:extLst>
          </p:cNvPr>
          <p:cNvPicPr>
            <a:picLocks noGrp="1"/>
          </p:cNvPicPr>
          <p:nvPr>
            <p:ph sz="half" idx="2"/>
          </p:nvPr>
        </p:nvPicPr>
        <p:blipFill>
          <a:blip r:embed="rId2"/>
          <a:srcRect/>
          <a:stretch>
            <a:fillRect/>
          </a:stretch>
        </p:blipFill>
        <p:spPr>
          <a:xfrm>
            <a:off x="8507896" y="1967810"/>
            <a:ext cx="3094383" cy="2612313"/>
          </a:xfrm>
          <a:prstGeom prst="rect">
            <a:avLst/>
          </a:prstGeom>
          <a:ln/>
        </p:spPr>
      </p:pic>
    </p:spTree>
    <p:extLst>
      <p:ext uri="{BB962C8B-B14F-4D97-AF65-F5344CB8AC3E}">
        <p14:creationId xmlns:p14="http://schemas.microsoft.com/office/powerpoint/2010/main" val="2127590686"/>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bg/>
                                          </p:spTgt>
                                        </p:tgtEl>
                                        <p:attrNameLst>
                                          <p:attrName>style.visibility</p:attrName>
                                        </p:attrNameLst>
                                      </p:cBhvr>
                                      <p:to>
                                        <p:strVal val="visible"/>
                                      </p:to>
                                    </p:set>
                                    <p:animEffect transition="in" filter="fade">
                                      <p:cBhvr>
                                        <p:cTn id="12" dur="500"/>
                                        <p:tgtEl>
                                          <p:spTgt spid="3">
                                            <p:bg/>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animEffect transition="in" filter="fade">
                                      <p:cBhvr>
                                        <p:cTn id="17" dur="500"/>
                                        <p:tgtEl>
                                          <p:spTgt spid="3">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1" end="1"/>
                                            </p:txEl>
                                          </p:spTgt>
                                        </p:tgtEl>
                                        <p:attrNameLst>
                                          <p:attrName>style.visibility</p:attrName>
                                        </p:attrNameLst>
                                      </p:cBhvr>
                                      <p:to>
                                        <p:strVal val="visible"/>
                                      </p:to>
                                    </p:set>
                                    <p:animEffect transition="in" filter="fade">
                                      <p:cBhvr>
                                        <p:cTn id="22" dur="500"/>
                                        <p:tgtEl>
                                          <p:spTgt spid="3">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2" end="2"/>
                                            </p:txEl>
                                          </p:spTgt>
                                        </p:tgtEl>
                                        <p:attrNameLst>
                                          <p:attrName>style.visibility</p:attrName>
                                        </p:attrNameLst>
                                      </p:cBhvr>
                                      <p:to>
                                        <p:strVal val="visible"/>
                                      </p:to>
                                    </p:set>
                                    <p:animEffect transition="in" filter="fade">
                                      <p:cBhvr>
                                        <p:cTn id="27" dur="500"/>
                                        <p:tgtEl>
                                          <p:spTgt spid="3">
                                            <p:txEl>
                                              <p:pRg st="2" end="2"/>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3" end="3"/>
                                            </p:txEl>
                                          </p:spTgt>
                                        </p:tgtEl>
                                        <p:attrNameLst>
                                          <p:attrName>style.visibility</p:attrName>
                                        </p:attrNameLst>
                                      </p:cBhvr>
                                      <p:to>
                                        <p:strVal val="visible"/>
                                      </p:to>
                                    </p:set>
                                    <p:animEffect transition="in" filter="fade">
                                      <p:cBhvr>
                                        <p:cTn id="32" dur="500"/>
                                        <p:tgtEl>
                                          <p:spTgt spid="3">
                                            <p:txEl>
                                              <p:pRg st="3" end="3"/>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4" end="4"/>
                                            </p:txEl>
                                          </p:spTgt>
                                        </p:tgtEl>
                                        <p:attrNameLst>
                                          <p:attrName>style.visibility</p:attrName>
                                        </p:attrNameLst>
                                      </p:cBhvr>
                                      <p:to>
                                        <p:strVal val="visible"/>
                                      </p:to>
                                    </p:set>
                                    <p:animEffect transition="in" filter="fade">
                                      <p:cBhvr>
                                        <p:cTn id="37" dur="500"/>
                                        <p:tgtEl>
                                          <p:spTgt spid="3">
                                            <p:txEl>
                                              <p:pRg st="4" end="4"/>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5"/>
                                        </p:tgtEl>
                                        <p:attrNameLst>
                                          <p:attrName>style.visibility</p:attrName>
                                        </p:attrNameLst>
                                      </p:cBhvr>
                                      <p:to>
                                        <p:strVal val="visible"/>
                                      </p:to>
                                    </p:set>
                                    <p:animEffect transition="in" filter="fade">
                                      <p:cBhvr>
                                        <p:cTn id="4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build="p"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FC3599-2A33-4EDD-8C50-0E0C15BC4009}"/>
              </a:ext>
            </a:extLst>
          </p:cNvPr>
          <p:cNvSpPr>
            <a:spLocks noGrp="1"/>
          </p:cNvSpPr>
          <p:nvPr>
            <p:ph type="title"/>
          </p:nvPr>
        </p:nvSpPr>
        <p:spPr>
          <a:xfrm>
            <a:off x="1066800" y="642594"/>
            <a:ext cx="10058400" cy="603110"/>
          </a:xfrm>
        </p:spPr>
        <p:txBody>
          <a:bodyPr>
            <a:normAutofit fontScale="90000"/>
          </a:bodyPr>
          <a:lstStyle/>
          <a:p>
            <a:pPr marL="571500" indent="-571500">
              <a:buFont typeface="Wingdings" panose="05000000000000000000" pitchFamily="2" charset="2"/>
              <a:buChar char="q"/>
            </a:pPr>
            <a:r>
              <a:rPr lang="en-US" u="sng" dirty="0">
                <a:latin typeface="Times New Roman" panose="02020603050405020304" pitchFamily="18" charset="0"/>
                <a:cs typeface="Times New Roman" panose="02020603050405020304" pitchFamily="18" charset="0"/>
              </a:rPr>
              <a:t>THE GAME:-</a:t>
            </a:r>
            <a:endParaRPr lang="en-IN" u="sng"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C1FEFDC-C71B-46E5-8209-B97A1A85473B}"/>
              </a:ext>
            </a:extLst>
          </p:cNvPr>
          <p:cNvSpPr>
            <a:spLocks noGrp="1"/>
          </p:cNvSpPr>
          <p:nvPr>
            <p:ph sz="half" idx="1"/>
          </p:nvPr>
        </p:nvSpPr>
        <p:spPr>
          <a:xfrm>
            <a:off x="430696" y="1625231"/>
            <a:ext cx="7732643" cy="4258733"/>
          </a:xfrm>
        </p:spPr>
        <p:txBody>
          <a:bodyPr>
            <a:normAutofit/>
          </a:bodyPr>
          <a:lstStyle/>
          <a:p>
            <a:pPr algn="just">
              <a:lnSpc>
                <a:spcPct val="120000"/>
              </a:lnSpc>
              <a:spcBef>
                <a:spcPts val="1000"/>
              </a:spcBef>
              <a:spcAft>
                <a:spcPts val="800"/>
              </a:spcAft>
            </a:pPr>
            <a:r>
              <a:rPr lang="en-IN" dirty="0">
                <a:effectLst/>
                <a:latin typeface="Times New Roman" panose="02020603050405020304" pitchFamily="18" charset="0"/>
                <a:ea typeface="typonine sans regular"/>
                <a:cs typeface="Times New Roman" panose="02020603050405020304" pitchFamily="18" charset="0"/>
              </a:rPr>
              <a:t>The “Pixel Platformer “game is an entry level game directed towards the kids.</a:t>
            </a:r>
            <a:r>
              <a:rPr lang="en-IN" dirty="0">
                <a:solidFill>
                  <a:srgbClr val="000000"/>
                </a:solidFill>
                <a:effectLst/>
                <a:latin typeface="Times New Roman" panose="02020603050405020304" pitchFamily="18" charset="0"/>
                <a:ea typeface="typonine sans regular"/>
                <a:cs typeface="Times New Roman" panose="02020603050405020304" pitchFamily="18" charset="0"/>
              </a:rPr>
              <a:t> </a:t>
            </a:r>
            <a:endParaRPr lang="en-IN"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20000"/>
              </a:lnSpc>
              <a:spcBef>
                <a:spcPts val="1000"/>
              </a:spcBef>
              <a:spcAft>
                <a:spcPts val="800"/>
              </a:spcAft>
            </a:pPr>
            <a:r>
              <a:rPr lang="en-IN" dirty="0">
                <a:solidFill>
                  <a:srgbClr val="000000"/>
                </a:solidFill>
                <a:effectLst/>
                <a:latin typeface="Times New Roman" panose="02020603050405020304" pitchFamily="18" charset="0"/>
                <a:ea typeface="typonine sans regular"/>
                <a:cs typeface="Times New Roman" panose="02020603050405020304" pitchFamily="18" charset="0"/>
              </a:rPr>
              <a:t>The main objective of this game is to surpass all the obstacles coming in the way and reach to the top. If the player misses with any platform, the game gets over and player must start again.</a:t>
            </a:r>
            <a:endParaRPr lang="en-IN"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20000"/>
              </a:lnSpc>
              <a:spcBef>
                <a:spcPts val="1000"/>
              </a:spcBef>
              <a:spcAft>
                <a:spcPts val="800"/>
              </a:spcAft>
            </a:pPr>
            <a:r>
              <a:rPr lang="en-IN" dirty="0">
                <a:solidFill>
                  <a:srgbClr val="000000"/>
                </a:solidFill>
                <a:effectLst/>
                <a:latin typeface="Times New Roman" panose="02020603050405020304" pitchFamily="18" charset="0"/>
                <a:ea typeface="typonine sans regular"/>
                <a:cs typeface="Times New Roman" panose="02020603050405020304" pitchFamily="18" charset="0"/>
              </a:rPr>
              <a:t>The player can surpass the obstacles by jumping over it with the arrow key controls.</a:t>
            </a:r>
            <a:endParaRPr lang="en-IN"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20000"/>
              </a:lnSpc>
              <a:spcBef>
                <a:spcPts val="1000"/>
              </a:spcBef>
              <a:spcAft>
                <a:spcPts val="800"/>
              </a:spcAft>
            </a:pPr>
            <a:r>
              <a:rPr lang="en-IN" dirty="0">
                <a:solidFill>
                  <a:srgbClr val="000000"/>
                </a:solidFill>
                <a:effectLst/>
                <a:latin typeface="Times New Roman" panose="02020603050405020304" pitchFamily="18" charset="0"/>
                <a:ea typeface="typonine sans regular"/>
                <a:cs typeface="Times New Roman" panose="02020603050405020304" pitchFamily="18" charset="0"/>
              </a:rPr>
              <a:t>We have made this game very fun to play. This  is a very easy game , and people of any age group can play this game, but more emphasized towards the age group of 5-13.</a:t>
            </a:r>
            <a:endParaRPr lang="en-IN" dirty="0">
              <a:effectLst/>
              <a:latin typeface="Times New Roman" panose="02020603050405020304" pitchFamily="18" charset="0"/>
              <a:ea typeface="Calibri" panose="020F0502020204030204" pitchFamily="34" charset="0"/>
              <a:cs typeface="Times New Roman" panose="02020603050405020304" pitchFamily="18" charset="0"/>
            </a:endParaRPr>
          </a:p>
          <a:p>
            <a:pPr marL="0" indent="0">
              <a:lnSpc>
                <a:spcPct val="120000"/>
              </a:lnSpc>
              <a:buNone/>
            </a:pPr>
            <a:endParaRPr lang="en-IN" dirty="0">
              <a:latin typeface="Times New Roman" panose="02020603050405020304" pitchFamily="18" charset="0"/>
              <a:cs typeface="Times New Roman" panose="02020603050405020304" pitchFamily="18" charset="0"/>
            </a:endParaRPr>
          </a:p>
        </p:txBody>
      </p:sp>
      <p:pic>
        <p:nvPicPr>
          <p:cNvPr id="6" name="Content Placeholder 5">
            <a:extLst>
              <a:ext uri="{FF2B5EF4-FFF2-40B4-BE49-F238E27FC236}">
                <a16:creationId xmlns:a16="http://schemas.microsoft.com/office/drawing/2014/main" id="{B35FB1E5-2E4E-4FF7-9529-456318FFB8E8}"/>
              </a:ext>
            </a:extLst>
          </p:cNvPr>
          <p:cNvPicPr>
            <a:picLocks noGrp="1" noChangeAspect="1"/>
          </p:cNvPicPr>
          <p:nvPr>
            <p:ph sz="half" idx="2"/>
          </p:nvPr>
        </p:nvPicPr>
        <p:blipFill rotWithShape="1">
          <a:blip r:embed="rId2"/>
          <a:srcRect l="22269" t="55915" r="72081" b="31136"/>
          <a:stretch/>
        </p:blipFill>
        <p:spPr bwMode="auto">
          <a:xfrm>
            <a:off x="4638261" y="457200"/>
            <a:ext cx="1252330" cy="116803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a:ext uri="{53640926-AAD7-44D8-BBD7-CCE9431645EC}">
              <a14:shadowObscured xmlns:a14="http://schemas.microsoft.com/office/drawing/2010/main"/>
            </a:ext>
          </a:extLst>
        </p:spPr>
      </p:pic>
      <p:sp>
        <p:nvSpPr>
          <p:cNvPr id="7" name="TextBox 6">
            <a:extLst>
              <a:ext uri="{FF2B5EF4-FFF2-40B4-BE49-F238E27FC236}">
                <a16:creationId xmlns:a16="http://schemas.microsoft.com/office/drawing/2014/main" id="{7588424B-F55F-41D0-8A6A-0C58623C4630}"/>
              </a:ext>
            </a:extLst>
          </p:cNvPr>
          <p:cNvSpPr txBox="1"/>
          <p:nvPr/>
        </p:nvSpPr>
        <p:spPr>
          <a:xfrm>
            <a:off x="8256104" y="1625231"/>
            <a:ext cx="3505200" cy="4319131"/>
          </a:xfrm>
          <a:prstGeom prst="rect">
            <a:avLst/>
          </a:prstGeom>
          <a:noFill/>
        </p:spPr>
        <p:txBody>
          <a:bodyPr wrap="square" rtlCol="0">
            <a:spAutoFit/>
          </a:bodyPr>
          <a:lstStyle/>
          <a:p>
            <a:pPr>
              <a:lnSpc>
                <a:spcPct val="120000"/>
              </a:lnSpc>
              <a:spcAft>
                <a:spcPts val="800"/>
              </a:spcAft>
            </a:pPr>
            <a:r>
              <a:rPr lang="en-IN" sz="1600" b="1" dirty="0">
                <a:effectLst/>
                <a:latin typeface="Times New Roman" panose="02020603050405020304" pitchFamily="18" charset="0"/>
                <a:ea typeface="Calibri" panose="020F0502020204030204" pitchFamily="34" charset="0"/>
                <a:cs typeface="Times New Roman" panose="02020603050405020304" pitchFamily="18" charset="0"/>
              </a:rPr>
              <a:t>MAIN ASPECTS OF THE GAME:-</a:t>
            </a:r>
            <a:endParaRPr lang="en-IN" sz="1600" b="1" dirty="0">
              <a:latin typeface="Times New Roman" panose="02020603050405020304" pitchFamily="18" charset="0"/>
              <a:ea typeface="Calibri" panose="020F0502020204030204" pitchFamily="34" charset="0"/>
              <a:cs typeface="Times New Roman" panose="02020603050405020304" pitchFamily="18" charset="0"/>
            </a:endParaRPr>
          </a:p>
          <a:p>
            <a:pPr>
              <a:lnSpc>
                <a:spcPct val="120000"/>
              </a:lnSpc>
              <a:spcAft>
                <a:spcPts val="800"/>
              </a:spcAft>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1.Game Environment.</a:t>
            </a:r>
          </a:p>
          <a:p>
            <a:pPr>
              <a:lnSpc>
                <a:spcPct val="120000"/>
              </a:lnSpc>
              <a:spcAft>
                <a:spcPts val="800"/>
              </a:spcAft>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2.Collision Detection.</a:t>
            </a:r>
          </a:p>
          <a:p>
            <a:pPr>
              <a:lnSpc>
                <a:spcPct val="120000"/>
              </a:lnSpc>
              <a:spcAft>
                <a:spcPts val="800"/>
              </a:spcAft>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3.Player movement.</a:t>
            </a:r>
          </a:p>
          <a:p>
            <a:pPr>
              <a:lnSpc>
                <a:spcPct val="120000"/>
              </a:lnSpc>
              <a:spcAft>
                <a:spcPts val="800"/>
              </a:spcAft>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4.Jump mechanics</a:t>
            </a:r>
          </a:p>
          <a:p>
            <a:pPr>
              <a:lnSpc>
                <a:spcPct val="120000"/>
              </a:lnSpc>
              <a:spcAft>
                <a:spcPts val="800"/>
              </a:spcAft>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5.Gravity mechanics</a:t>
            </a:r>
          </a:p>
          <a:p>
            <a:pPr>
              <a:lnSpc>
                <a:spcPct val="120000"/>
              </a:lnSpc>
              <a:spcAft>
                <a:spcPts val="800"/>
              </a:spcAft>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6.Scrolling of screen</a:t>
            </a:r>
          </a:p>
          <a:p>
            <a:pPr>
              <a:lnSpc>
                <a:spcPct val="120000"/>
              </a:lnSpc>
              <a:spcAft>
                <a:spcPts val="800"/>
              </a:spcAft>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7.score counter</a:t>
            </a:r>
          </a:p>
          <a:p>
            <a:pPr>
              <a:lnSpc>
                <a:spcPct val="120000"/>
              </a:lnSpc>
              <a:spcAft>
                <a:spcPts val="800"/>
              </a:spcAft>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8.Game over</a:t>
            </a:r>
          </a:p>
          <a:p>
            <a:pPr>
              <a:lnSpc>
                <a:spcPct val="120000"/>
              </a:lnSpc>
              <a:spcAft>
                <a:spcPts val="800"/>
              </a:spcAft>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9.Random platform movement</a:t>
            </a:r>
          </a:p>
          <a:p>
            <a:endParaRPr lang="en-IN"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3104846"/>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additive="base">
                                        <p:cTn id="12" dur="500" fill="hold"/>
                                        <p:tgtEl>
                                          <p:spTgt spid="6"/>
                                        </p:tgtEl>
                                        <p:attrNameLst>
                                          <p:attrName>ppt_x</p:attrName>
                                        </p:attrNameLst>
                                      </p:cBhvr>
                                      <p:tavLst>
                                        <p:tav tm="0">
                                          <p:val>
                                            <p:strVal val="#ppt_x"/>
                                          </p:val>
                                        </p:tav>
                                        <p:tav tm="100000">
                                          <p:val>
                                            <p:strVal val="#ppt_x"/>
                                          </p:val>
                                        </p:tav>
                                      </p:tavLst>
                                    </p:anim>
                                    <p:anim calcmode="lin" valueType="num">
                                      <p:cBhvr additive="base">
                                        <p:cTn id="13"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0" end="0"/>
                                            </p:txEl>
                                          </p:spTgt>
                                        </p:tgtEl>
                                        <p:attrNameLst>
                                          <p:attrName>style.visibility</p:attrName>
                                        </p:attrNameLst>
                                      </p:cBhvr>
                                      <p:to>
                                        <p:strVal val="visible"/>
                                      </p:to>
                                    </p:set>
                                    <p:animEffect transition="in" filter="fade">
                                      <p:cBhvr>
                                        <p:cTn id="18" dur="500"/>
                                        <p:tgtEl>
                                          <p:spTgt spid="3">
                                            <p:txEl>
                                              <p:pRg st="0" end="0"/>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1" end="1"/>
                                            </p:txEl>
                                          </p:spTgt>
                                        </p:tgtEl>
                                        <p:attrNameLst>
                                          <p:attrName>style.visibility</p:attrName>
                                        </p:attrNameLst>
                                      </p:cBhvr>
                                      <p:to>
                                        <p:strVal val="visible"/>
                                      </p:to>
                                    </p:set>
                                    <p:animEffect transition="in" filter="fade">
                                      <p:cBhvr>
                                        <p:cTn id="23" dur="500"/>
                                        <p:tgtEl>
                                          <p:spTgt spid="3">
                                            <p:txEl>
                                              <p:pRg st="1" end="1"/>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3">
                                            <p:txEl>
                                              <p:pRg st="2" end="2"/>
                                            </p:txEl>
                                          </p:spTgt>
                                        </p:tgtEl>
                                        <p:attrNameLst>
                                          <p:attrName>style.visibility</p:attrName>
                                        </p:attrNameLst>
                                      </p:cBhvr>
                                      <p:to>
                                        <p:strVal val="visible"/>
                                      </p:to>
                                    </p:set>
                                    <p:animEffect transition="in" filter="fade">
                                      <p:cBhvr>
                                        <p:cTn id="28" dur="500"/>
                                        <p:tgtEl>
                                          <p:spTgt spid="3">
                                            <p:txEl>
                                              <p:pRg st="2" end="2"/>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3">
                                            <p:txEl>
                                              <p:pRg st="3" end="3"/>
                                            </p:txEl>
                                          </p:spTgt>
                                        </p:tgtEl>
                                        <p:attrNameLst>
                                          <p:attrName>style.visibility</p:attrName>
                                        </p:attrNameLst>
                                      </p:cBhvr>
                                      <p:to>
                                        <p:strVal val="visible"/>
                                      </p:to>
                                    </p:set>
                                    <p:animEffect transition="in" filter="fade">
                                      <p:cBhvr>
                                        <p:cTn id="33" dur="500"/>
                                        <p:tgtEl>
                                          <p:spTgt spid="3">
                                            <p:txEl>
                                              <p:pRg st="3" end="3"/>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7"/>
                                        </p:tgtEl>
                                        <p:attrNameLst>
                                          <p:attrName>style.visibility</p:attrName>
                                        </p:attrNameLst>
                                      </p:cBhvr>
                                      <p:to>
                                        <p:strVal val="visible"/>
                                      </p:to>
                                    </p:set>
                                    <p:animEffect transition="in" filter="fade">
                                      <p:cBhvr>
                                        <p:cTn id="3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XEL PLATFORMER">
            <a:hlinkClick r:id="" action="ppaction://media"/>
            <a:extLst>
              <a:ext uri="{FF2B5EF4-FFF2-40B4-BE49-F238E27FC236}">
                <a16:creationId xmlns:a16="http://schemas.microsoft.com/office/drawing/2014/main" id="{FC9598DA-1FC3-4837-97A8-94177954298D}"/>
              </a:ext>
            </a:extLst>
          </p:cNvPr>
          <p:cNvPicPr>
            <a:picLocks noGrp="1" noChangeAspect="1"/>
          </p:cNvPicPr>
          <p:nvPr>
            <p:ph idx="1"/>
            <a:videoFile r:link="rId2"/>
            <p:extLst>
              <p:ext uri="{DAA4B4D4-6D71-4841-9C94-3DE7FCFB9230}">
                <p14:media xmlns:p14="http://schemas.microsoft.com/office/powerpoint/2010/main" r:embed="rId1"/>
              </p:ext>
            </p:extLst>
          </p:nvPr>
        </p:nvPicPr>
        <p:blipFill rotWithShape="1">
          <a:blip r:embed="rId4"/>
          <a:srcRect t="4970" b="5579"/>
          <a:stretch/>
        </p:blipFill>
        <p:spPr>
          <a:xfrm>
            <a:off x="556591" y="450574"/>
            <a:ext cx="11039061" cy="5391233"/>
          </a:xfrm>
        </p:spPr>
      </p:pic>
    </p:spTree>
    <p:extLst>
      <p:ext uri="{BB962C8B-B14F-4D97-AF65-F5344CB8AC3E}">
        <p14:creationId xmlns:p14="http://schemas.microsoft.com/office/powerpoint/2010/main" val="3015273048"/>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80">
                                          <p:stCondLst>
                                            <p:cond delay="0"/>
                                          </p:stCondLst>
                                        </p:cTn>
                                        <p:tgtEl>
                                          <p:spTgt spid="4"/>
                                        </p:tgtEl>
                                      </p:cBhvr>
                                    </p:animEffect>
                                    <p:anim calcmode="lin" valueType="num">
                                      <p:cBhvr>
                                        <p:cTn id="8" dur="1822"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4"/>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4"/>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4"/>
                                        </p:tgtEl>
                                        <p:attrNameLst>
                                          <p:attrName>ppt_y</p:attrName>
                                        </p:attrNameLst>
                                      </p:cBhvr>
                                      <p:tavLst>
                                        <p:tav tm="0" fmla="#ppt_y-sin(pi*$)/81">
                                          <p:val>
                                            <p:fltVal val="0"/>
                                          </p:val>
                                        </p:tav>
                                        <p:tav tm="100000">
                                          <p:val>
                                            <p:fltVal val="1"/>
                                          </p:val>
                                        </p:tav>
                                      </p:tavLst>
                                    </p:anim>
                                    <p:animScale>
                                      <p:cBhvr>
                                        <p:cTn id="13" dur="26">
                                          <p:stCondLst>
                                            <p:cond delay="650"/>
                                          </p:stCondLst>
                                        </p:cTn>
                                        <p:tgtEl>
                                          <p:spTgt spid="4"/>
                                        </p:tgtEl>
                                      </p:cBhvr>
                                      <p:to x="100000" y="60000"/>
                                    </p:animScale>
                                    <p:animScale>
                                      <p:cBhvr>
                                        <p:cTn id="14" dur="166" decel="50000">
                                          <p:stCondLst>
                                            <p:cond delay="676"/>
                                          </p:stCondLst>
                                        </p:cTn>
                                        <p:tgtEl>
                                          <p:spTgt spid="4"/>
                                        </p:tgtEl>
                                      </p:cBhvr>
                                      <p:to x="100000" y="100000"/>
                                    </p:animScale>
                                    <p:animScale>
                                      <p:cBhvr>
                                        <p:cTn id="15" dur="26">
                                          <p:stCondLst>
                                            <p:cond delay="1312"/>
                                          </p:stCondLst>
                                        </p:cTn>
                                        <p:tgtEl>
                                          <p:spTgt spid="4"/>
                                        </p:tgtEl>
                                      </p:cBhvr>
                                      <p:to x="100000" y="80000"/>
                                    </p:animScale>
                                    <p:animScale>
                                      <p:cBhvr>
                                        <p:cTn id="16" dur="166" decel="50000">
                                          <p:stCondLst>
                                            <p:cond delay="1338"/>
                                          </p:stCondLst>
                                        </p:cTn>
                                        <p:tgtEl>
                                          <p:spTgt spid="4"/>
                                        </p:tgtEl>
                                      </p:cBhvr>
                                      <p:to x="100000" y="100000"/>
                                    </p:animScale>
                                    <p:animScale>
                                      <p:cBhvr>
                                        <p:cTn id="17" dur="26">
                                          <p:stCondLst>
                                            <p:cond delay="1642"/>
                                          </p:stCondLst>
                                        </p:cTn>
                                        <p:tgtEl>
                                          <p:spTgt spid="4"/>
                                        </p:tgtEl>
                                      </p:cBhvr>
                                      <p:to x="100000" y="90000"/>
                                    </p:animScale>
                                    <p:animScale>
                                      <p:cBhvr>
                                        <p:cTn id="18" dur="166" decel="50000">
                                          <p:stCondLst>
                                            <p:cond delay="1668"/>
                                          </p:stCondLst>
                                        </p:cTn>
                                        <p:tgtEl>
                                          <p:spTgt spid="4"/>
                                        </p:tgtEl>
                                      </p:cBhvr>
                                      <p:to x="100000" y="100000"/>
                                    </p:animScale>
                                    <p:animScale>
                                      <p:cBhvr>
                                        <p:cTn id="19" dur="26">
                                          <p:stCondLst>
                                            <p:cond delay="1808"/>
                                          </p:stCondLst>
                                        </p:cTn>
                                        <p:tgtEl>
                                          <p:spTgt spid="4"/>
                                        </p:tgtEl>
                                      </p:cBhvr>
                                      <p:to x="100000" y="95000"/>
                                    </p:animScale>
                                    <p:animScale>
                                      <p:cBhvr>
                                        <p:cTn id="20" dur="166" decel="50000">
                                          <p:stCondLst>
                                            <p:cond delay="1834"/>
                                          </p:stCondLst>
                                        </p:cTn>
                                        <p:tgtEl>
                                          <p:spTgt spid="4"/>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video>
              <p:cMediaNode vol="80000">
                <p:cTn id="21" fill="hold" display="0">
                  <p:stCondLst>
                    <p:cond delay="indefinite"/>
                  </p:stCondLst>
                </p:cTn>
                <p:tgtEl>
                  <p:spTgt spid="4"/>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7709C3-AED3-497A-BE15-7BB8A25B92C5}"/>
              </a:ext>
            </a:extLst>
          </p:cNvPr>
          <p:cNvSpPr>
            <a:spLocks noGrp="1"/>
          </p:cNvSpPr>
          <p:nvPr>
            <p:ph type="title"/>
          </p:nvPr>
        </p:nvSpPr>
        <p:spPr>
          <a:xfrm>
            <a:off x="1066800" y="642594"/>
            <a:ext cx="10058400" cy="603110"/>
          </a:xfrm>
        </p:spPr>
        <p:txBody>
          <a:bodyPr>
            <a:normAutofit/>
          </a:bodyPr>
          <a:lstStyle/>
          <a:p>
            <a:pPr marL="571500" indent="-571500">
              <a:buFont typeface="Wingdings" panose="05000000000000000000" pitchFamily="2" charset="2"/>
              <a:buChar char="q"/>
            </a:pPr>
            <a:r>
              <a:rPr lang="en-US" sz="3200" b="1" u="sng" dirty="0">
                <a:latin typeface="Times New Roman" panose="02020603050405020304" pitchFamily="18" charset="0"/>
                <a:cs typeface="Times New Roman" panose="02020603050405020304" pitchFamily="18" charset="0"/>
              </a:rPr>
              <a:t>THE WEBSITE</a:t>
            </a:r>
            <a:r>
              <a:rPr lang="en-US" sz="3200" dirty="0">
                <a:latin typeface="Times New Roman" panose="02020603050405020304" pitchFamily="18" charset="0"/>
                <a:cs typeface="Times New Roman" panose="02020603050405020304" pitchFamily="18" charset="0"/>
              </a:rPr>
              <a:t>:-</a:t>
            </a:r>
            <a:endParaRPr lang="en-IN" sz="32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DCFD69E6-EC56-42EC-B4B0-2B319DAF3E1C}"/>
              </a:ext>
            </a:extLst>
          </p:cNvPr>
          <p:cNvSpPr>
            <a:spLocks noGrp="1"/>
          </p:cNvSpPr>
          <p:nvPr>
            <p:ph sz="half" idx="1"/>
          </p:nvPr>
        </p:nvSpPr>
        <p:spPr>
          <a:xfrm>
            <a:off x="4757531" y="642594"/>
            <a:ext cx="4663440" cy="603110"/>
          </a:xfrm>
        </p:spPr>
        <p:txBody>
          <a:bodyPr/>
          <a:lstStyle/>
          <a:p>
            <a:pPr marL="0" indent="0">
              <a:buNone/>
            </a:pPr>
            <a:r>
              <a:rPr lang="en-IN" dirty="0">
                <a:solidFill>
                  <a:schemeClr val="accent3">
                    <a:lumMod val="75000"/>
                  </a:schemeClr>
                </a:solidFill>
                <a:hlinkClick r:id="rId2" action="ppaction://hlinkfile">
                  <a:extLst>
                    <a:ext uri="{A12FA001-AC4F-418D-AE19-62706E023703}">
                      <ahyp:hlinkClr xmlns:ahyp="http://schemas.microsoft.com/office/drawing/2018/hyperlinkcolor" val="tx"/>
                    </a:ext>
                  </a:extLst>
                </a:hlinkClick>
              </a:rPr>
              <a:t>indextest.html</a:t>
            </a:r>
            <a:endParaRPr lang="en-IN" dirty="0">
              <a:solidFill>
                <a:schemeClr val="accent3">
                  <a:lumMod val="75000"/>
                </a:schemeClr>
              </a:solidFill>
            </a:endParaRPr>
          </a:p>
        </p:txBody>
      </p:sp>
      <p:pic>
        <p:nvPicPr>
          <p:cNvPr id="5" name="Content Placeholder 4">
            <a:extLst>
              <a:ext uri="{FF2B5EF4-FFF2-40B4-BE49-F238E27FC236}">
                <a16:creationId xmlns:a16="http://schemas.microsoft.com/office/drawing/2014/main" id="{D4B5B161-1B55-433F-AE43-40F3628C7CEE}"/>
              </a:ext>
            </a:extLst>
          </p:cNvPr>
          <p:cNvPicPr>
            <a:picLocks noGrp="1" noChangeAspect="1"/>
          </p:cNvPicPr>
          <p:nvPr>
            <p:ph sz="half" idx="2"/>
          </p:nvPr>
        </p:nvPicPr>
        <p:blipFill>
          <a:blip r:embed="rId3"/>
          <a:stretch>
            <a:fillRect/>
          </a:stretch>
        </p:blipFill>
        <p:spPr>
          <a:xfrm>
            <a:off x="1192696" y="1416654"/>
            <a:ext cx="7898295" cy="362811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6" name="Picture 5">
            <a:extLst>
              <a:ext uri="{FF2B5EF4-FFF2-40B4-BE49-F238E27FC236}">
                <a16:creationId xmlns:a16="http://schemas.microsoft.com/office/drawing/2014/main" id="{E8945260-55F7-440B-98D7-53480C2DEE8B}"/>
              </a:ext>
            </a:extLst>
          </p:cNvPr>
          <p:cNvPicPr>
            <a:picLocks noChangeAspect="1"/>
          </p:cNvPicPr>
          <p:nvPr/>
        </p:nvPicPr>
        <p:blipFill rotWithShape="1">
          <a:blip r:embed="rId4"/>
          <a:srcRect l="20109" t="30606" r="5440" b="54091"/>
          <a:stretch/>
        </p:blipFill>
        <p:spPr bwMode="auto">
          <a:xfrm>
            <a:off x="1192696" y="5215714"/>
            <a:ext cx="7898295" cy="99969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53640926-AAD7-44D8-BBD7-CCE9431645EC}">
              <a14:shadowObscured xmlns:a14="http://schemas.microsoft.com/office/drawing/2010/main"/>
            </a:ext>
          </a:extLst>
        </p:spPr>
      </p:pic>
      <p:sp>
        <p:nvSpPr>
          <p:cNvPr id="7" name="TextBox 6">
            <a:extLst>
              <a:ext uri="{FF2B5EF4-FFF2-40B4-BE49-F238E27FC236}">
                <a16:creationId xmlns:a16="http://schemas.microsoft.com/office/drawing/2014/main" id="{B503116F-1D1D-495E-BC9E-3D32231A7ABA}"/>
              </a:ext>
            </a:extLst>
          </p:cNvPr>
          <p:cNvSpPr txBox="1"/>
          <p:nvPr/>
        </p:nvSpPr>
        <p:spPr>
          <a:xfrm>
            <a:off x="9420971" y="5215714"/>
            <a:ext cx="1922890" cy="923330"/>
          </a:xfrm>
          <a:prstGeom prst="rect">
            <a:avLst/>
          </a:prstGeom>
          <a:noFill/>
          <a:ln>
            <a:solidFill>
              <a:schemeClr val="tx1"/>
            </a:solidFill>
          </a:ln>
        </p:spPr>
        <p:txBody>
          <a:bodyPr wrap="square" rtlCol="0">
            <a:spAutoFit/>
          </a:bodyPr>
          <a:lstStyle/>
          <a:p>
            <a:r>
              <a:rPr lang="en-US" dirty="0">
                <a:latin typeface="Times New Roman" panose="02020603050405020304" pitchFamily="18" charset="0"/>
                <a:cs typeface="Times New Roman" panose="02020603050405020304" pitchFamily="18" charset="0"/>
              </a:rPr>
              <a:t>GAME DOWNLOAD LINK:-</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75327792"/>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80B9C3-667F-4AD1-B04D-838E4F4E2F0B}"/>
              </a:ext>
            </a:extLst>
          </p:cNvPr>
          <p:cNvSpPr>
            <a:spLocks noGrp="1"/>
          </p:cNvSpPr>
          <p:nvPr>
            <p:ph type="title"/>
          </p:nvPr>
        </p:nvSpPr>
        <p:spPr>
          <a:xfrm>
            <a:off x="1066800" y="642594"/>
            <a:ext cx="10058400" cy="642867"/>
          </a:xfrm>
        </p:spPr>
        <p:txBody>
          <a:bodyPr>
            <a:normAutofit/>
          </a:bodyPr>
          <a:lstStyle/>
          <a:p>
            <a:pPr marL="571500" indent="-571500">
              <a:buFont typeface="Wingdings" panose="05000000000000000000" pitchFamily="2" charset="2"/>
              <a:buChar char="q"/>
            </a:pPr>
            <a:r>
              <a:rPr lang="en-US" sz="3200" u="sng" dirty="0">
                <a:solidFill>
                  <a:schemeClr val="tx1"/>
                </a:solidFill>
                <a:latin typeface="Times New Roman" panose="02020603050405020304" pitchFamily="18" charset="0"/>
                <a:cs typeface="Times New Roman" panose="02020603050405020304" pitchFamily="18" charset="0"/>
              </a:rPr>
              <a:t>CONCLUSION</a:t>
            </a:r>
            <a:r>
              <a:rPr lang="en-US" sz="3200" dirty="0">
                <a:solidFill>
                  <a:schemeClr val="tx1"/>
                </a:solidFill>
                <a:latin typeface="Times New Roman" panose="02020603050405020304" pitchFamily="18" charset="0"/>
                <a:cs typeface="Times New Roman" panose="02020603050405020304" pitchFamily="18" charset="0"/>
              </a:rPr>
              <a:t>:-</a:t>
            </a:r>
            <a:endParaRPr lang="en-IN" sz="3200" dirty="0">
              <a:solidFill>
                <a:schemeClr val="tx1"/>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235F906E-D028-4C96-B371-683E022BA488}"/>
              </a:ext>
            </a:extLst>
          </p:cNvPr>
          <p:cNvSpPr>
            <a:spLocks noGrp="1"/>
          </p:cNvSpPr>
          <p:nvPr>
            <p:ph idx="1"/>
          </p:nvPr>
        </p:nvSpPr>
        <p:spPr>
          <a:xfrm>
            <a:off x="1066800" y="1524001"/>
            <a:ext cx="10058400" cy="1905000"/>
          </a:xfrm>
        </p:spPr>
        <p:txBody>
          <a:bodyPr>
            <a:normAutofit/>
          </a:bodyPr>
          <a:lstStyle/>
          <a:p>
            <a:pPr>
              <a:lnSpc>
                <a:spcPct val="106000"/>
              </a:lnSpc>
              <a:spcAft>
                <a:spcPts val="800"/>
              </a:spcAft>
            </a:pPr>
            <a:r>
              <a:rPr lang="en-IN" sz="1800" dirty="0">
                <a:effectLst/>
                <a:latin typeface="Times New Roman" panose="02020603050405020304" pitchFamily="18" charset="0"/>
                <a:ea typeface="typonine sans regular"/>
                <a:cs typeface="Times New Roman" panose="02020603050405020304" pitchFamily="18" charset="0"/>
              </a:rPr>
              <a:t>In conclusion, we have created “Pixel platformer” a platformer game using python. This is built using Pygame modules in python. This is a very basic level game which is primarily for kids but can be played by anyone for that matter. </a:t>
            </a:r>
            <a:endParaRPr lang="en-IN" sz="18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6000"/>
              </a:lnSpc>
              <a:spcAft>
                <a:spcPts val="800"/>
              </a:spcAft>
            </a:pPr>
            <a:r>
              <a:rPr lang="en-IN" sz="1800" dirty="0">
                <a:effectLst/>
                <a:latin typeface="Times New Roman" panose="02020603050405020304" pitchFamily="18" charset="0"/>
                <a:ea typeface="typonine sans regular"/>
                <a:cs typeface="Times New Roman" panose="02020603050405020304" pitchFamily="18" charset="0"/>
              </a:rPr>
              <a:t>Even though this game is an entry level game, platformer games like these are never out of the league in competition with other games, because of its simplicity and easy to play features.</a:t>
            </a:r>
            <a:endParaRPr lang="en-IN" sz="18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2B8867B7-3F75-4C59-9158-F1D1B190765B}"/>
              </a:ext>
            </a:extLst>
          </p:cNvPr>
          <p:cNvSpPr txBox="1"/>
          <p:nvPr/>
        </p:nvSpPr>
        <p:spPr>
          <a:xfrm>
            <a:off x="1066800" y="3578087"/>
            <a:ext cx="10058400" cy="2979277"/>
          </a:xfrm>
          <a:prstGeom prst="rect">
            <a:avLst/>
          </a:prstGeom>
          <a:noFill/>
        </p:spPr>
        <p:txBody>
          <a:bodyPr wrap="square" rtlCol="0">
            <a:spAutoFit/>
          </a:bodyPr>
          <a:lstStyle/>
          <a:p>
            <a:pPr marL="285750" indent="-285750">
              <a:buFont typeface="Wingdings" panose="05000000000000000000" pitchFamily="2" charset="2"/>
              <a:buChar char="q"/>
            </a:pPr>
            <a:r>
              <a:rPr lang="en-US" sz="3200" u="sng" dirty="0">
                <a:latin typeface="Times New Roman" panose="02020603050405020304" pitchFamily="18" charset="0"/>
                <a:cs typeface="Times New Roman" panose="02020603050405020304" pitchFamily="18" charset="0"/>
              </a:rPr>
              <a:t>REFERENCES:-</a:t>
            </a:r>
          </a:p>
          <a:p>
            <a:endParaRPr lang="en-US" sz="3600" dirty="0">
              <a:latin typeface="Times New Roman" panose="02020603050405020304" pitchFamily="18" charset="0"/>
              <a:cs typeface="Times New Roman" panose="02020603050405020304" pitchFamily="18" charset="0"/>
            </a:endParaRPr>
          </a:p>
          <a:p>
            <a:pPr>
              <a:lnSpc>
                <a:spcPct val="106000"/>
              </a:lnSpc>
              <a:spcAft>
                <a:spcPts val="800"/>
              </a:spcAft>
            </a:pPr>
            <a:r>
              <a:rPr lang="en-IN" sz="2000" u="sng" dirty="0">
                <a:solidFill>
                  <a:srgbClr val="0563C1"/>
                </a:solidFill>
                <a:effectLst/>
                <a:latin typeface="Poppins" panose="00000500000000000000" pitchFamily="2" charset="0"/>
                <a:ea typeface="Calibri" panose="020F0502020204030204" pitchFamily="34" charset="0"/>
                <a:hlinkClick r:id="rId2"/>
              </a:rPr>
              <a:t>https://coderslegacy.com/python/python-pygame-tutorial/</a:t>
            </a:r>
            <a:endParaRPr lang="en-IN" sz="2000" dirty="0">
              <a:effectLst/>
              <a:latin typeface="Calibri" panose="020F0502020204030204" pitchFamily="34" charset="0"/>
              <a:ea typeface="Calibri" panose="020F0502020204030204" pitchFamily="34" charset="0"/>
            </a:endParaRPr>
          </a:p>
          <a:p>
            <a:pPr>
              <a:lnSpc>
                <a:spcPct val="106000"/>
              </a:lnSpc>
              <a:spcAft>
                <a:spcPts val="800"/>
              </a:spcAft>
            </a:pPr>
            <a:r>
              <a:rPr lang="en-IN" sz="2000" u="sng" dirty="0">
                <a:solidFill>
                  <a:srgbClr val="0563C1"/>
                </a:solidFill>
                <a:effectLst/>
                <a:latin typeface="Poppins" panose="00000500000000000000" pitchFamily="2" charset="0"/>
                <a:ea typeface="Calibri" panose="020F0502020204030204" pitchFamily="34" charset="0"/>
                <a:hlinkClick r:id="rId3"/>
              </a:rPr>
              <a:t>https://youtu.be/Ongc4EVqRjo</a:t>
            </a:r>
            <a:r>
              <a:rPr lang="en-IN" sz="2000" b="1" u="sng" dirty="0">
                <a:effectLst/>
                <a:latin typeface="Poppins" panose="00000500000000000000" pitchFamily="2" charset="0"/>
                <a:ea typeface="Calibri" panose="020F0502020204030204" pitchFamily="34" charset="0"/>
              </a:rPr>
              <a:t> </a:t>
            </a:r>
          </a:p>
          <a:p>
            <a:pPr>
              <a:lnSpc>
                <a:spcPct val="106000"/>
              </a:lnSpc>
              <a:spcAft>
                <a:spcPts val="800"/>
              </a:spcAft>
            </a:pPr>
            <a:r>
              <a:rPr lang="en-IN" sz="2000" b="1" dirty="0">
                <a:solidFill>
                  <a:schemeClr val="accent5">
                    <a:lumMod val="75000"/>
                  </a:schemeClr>
                </a:solidFill>
                <a:effectLst/>
                <a:latin typeface="Calibri" panose="020F0502020204030204" pitchFamily="34" charset="0"/>
                <a:ea typeface="Calibri" panose="020F0502020204030204" pitchFamily="34" charset="0"/>
              </a:rPr>
              <a:t>https://youtu.be/oYRda7UtuhA</a:t>
            </a:r>
          </a:p>
          <a:p>
            <a:endParaRPr lang="en-IN" sz="3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32736505"/>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fade">
                                      <p:cBhvr>
                                        <p:cTn id="2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bstract image">
            <a:extLst>
              <a:ext uri="{FF2B5EF4-FFF2-40B4-BE49-F238E27FC236}">
                <a16:creationId xmlns:a16="http://schemas.microsoft.com/office/drawing/2014/main" id="{E166D8B9-6679-49F2-82C7-FA804DD75E8C}"/>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20" y="10"/>
            <a:ext cx="12191980" cy="6857990"/>
          </a:xfrm>
          <a:prstGeom prst="rect">
            <a:avLst/>
          </a:prstGeom>
        </p:spPr>
      </p:pic>
      <p:sp>
        <p:nvSpPr>
          <p:cNvPr id="5" name="TextBox 4">
            <a:extLst>
              <a:ext uri="{FF2B5EF4-FFF2-40B4-BE49-F238E27FC236}">
                <a16:creationId xmlns:a16="http://schemas.microsoft.com/office/drawing/2014/main" id="{DE084F6F-83C5-446C-9D46-B0E361D9BCF4}"/>
              </a:ext>
            </a:extLst>
          </p:cNvPr>
          <p:cNvSpPr txBox="1"/>
          <p:nvPr/>
        </p:nvSpPr>
        <p:spPr>
          <a:xfrm>
            <a:off x="2716696" y="1484243"/>
            <a:ext cx="7235687" cy="1107996"/>
          </a:xfrm>
          <a:prstGeom prst="rect">
            <a:avLst/>
          </a:prstGeom>
          <a:solidFill>
            <a:schemeClr val="tx1">
              <a:lumMod val="65000"/>
              <a:lumOff val="35000"/>
            </a:schemeClr>
          </a:solidFill>
        </p:spPr>
        <p:txBody>
          <a:bodyPr wrap="square" rtlCol="0">
            <a:spAutoFit/>
          </a:bodyPr>
          <a:lstStyle/>
          <a:p>
            <a:r>
              <a:rPr lang="en-US" sz="6600" dirty="0">
                <a:solidFill>
                  <a:schemeClr val="bg1"/>
                </a:solidFill>
                <a:latin typeface="Times New Roman" panose="02020603050405020304" pitchFamily="18" charset="0"/>
                <a:cs typeface="Times New Roman" panose="02020603050405020304" pitchFamily="18" charset="0"/>
              </a:rPr>
              <a:t>    THANK YOU</a:t>
            </a:r>
            <a:endParaRPr lang="en-IN" sz="66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83745310"/>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FIVE">
      <a:dk1>
        <a:sysClr val="windowText" lastClr="000000"/>
      </a:dk1>
      <a:lt1>
        <a:sysClr val="window" lastClr="FFFFFF"/>
      </a:lt1>
      <a:dk2>
        <a:srgbClr val="505046"/>
      </a:dk2>
      <a:lt2>
        <a:srgbClr val="F5F6F4"/>
      </a:lt2>
      <a:accent1>
        <a:srgbClr val="57903F"/>
      </a:accent1>
      <a:accent2>
        <a:srgbClr val="F03F2B"/>
      </a:accent2>
      <a:accent3>
        <a:srgbClr val="3488A0"/>
      </a:accent3>
      <a:accent4>
        <a:srgbClr val="F8D22F"/>
      </a:accent4>
      <a:accent5>
        <a:srgbClr val="5CC6D6"/>
      </a:accent5>
      <a:accent6>
        <a:srgbClr val="B8D233"/>
      </a:accent6>
      <a:hlink>
        <a:srgbClr val="00B0F0"/>
      </a:hlink>
      <a:folHlink>
        <a:srgbClr val="B2B2B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Original 5_01_Win32" id="{77344C68-A3F1-476B-8680-97D7F429B46B}" vid="{89780073-58E8-4DFF-BF29-BA99F8052841}"/>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D276E62-80A3-44DD-9BCC-97ED2B99B57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37651BA-F45C-4845-9AB3-E0A65B39F5E1}">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CDB58277-F8DF-46FF-84EC-EF41B835E69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{ADD47EBA-7662-4BA0-963A-CA45BECFFD4A}tf78438558_win32</Template>
  <TotalTime>72</TotalTime>
  <Words>581</Words>
  <Application>Microsoft Office PowerPoint</Application>
  <PresentationFormat>Widescreen</PresentationFormat>
  <Paragraphs>45</Paragraphs>
  <Slides>8</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Calibri</vt:lpstr>
      <vt:lpstr>Century Gothic</vt:lpstr>
      <vt:lpstr>Garamond</vt:lpstr>
      <vt:lpstr>Poppins</vt:lpstr>
      <vt:lpstr>Times New Roman</vt:lpstr>
      <vt:lpstr>Wingdings</vt:lpstr>
      <vt:lpstr>SavonVTI</vt:lpstr>
      <vt:lpstr>PIXEL PLATFORMER</vt:lpstr>
      <vt:lpstr>PowerPoint Presentation</vt:lpstr>
      <vt:lpstr>PYGAME MODULE:-</vt:lpstr>
      <vt:lpstr>THE GAME:-</vt:lpstr>
      <vt:lpstr>PowerPoint Presentation</vt:lpstr>
      <vt:lpstr>THE WEBSITE:-</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PIXEL PLATFORMER</dc:title>
  <dc:creator>066_Sudesh Rajbhar</dc:creator>
  <cp:lastModifiedBy>066_Sudesh Rajbhar</cp:lastModifiedBy>
  <cp:revision>5</cp:revision>
  <dcterms:created xsi:type="dcterms:W3CDTF">2022-04-08T07:47:54Z</dcterms:created>
  <dcterms:modified xsi:type="dcterms:W3CDTF">2022-04-18T14:17:40Z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